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7"/>
  </p:notesMasterIdLst>
  <p:handoutMasterIdLst>
    <p:handoutMasterId r:id="rId28"/>
  </p:handoutMasterIdLst>
  <p:sldIdLst>
    <p:sldId id="350" r:id="rId5"/>
    <p:sldId id="352" r:id="rId6"/>
    <p:sldId id="361" r:id="rId7"/>
    <p:sldId id="365" r:id="rId8"/>
    <p:sldId id="371" r:id="rId9"/>
    <p:sldId id="370" r:id="rId10"/>
    <p:sldId id="372" r:id="rId11"/>
    <p:sldId id="373" r:id="rId12"/>
    <p:sldId id="374" r:id="rId13"/>
    <p:sldId id="376" r:id="rId14"/>
    <p:sldId id="377" r:id="rId15"/>
    <p:sldId id="379" r:id="rId16"/>
    <p:sldId id="378" r:id="rId17"/>
    <p:sldId id="381" r:id="rId18"/>
    <p:sldId id="380" r:id="rId19"/>
    <p:sldId id="382" r:id="rId20"/>
    <p:sldId id="383" r:id="rId21"/>
    <p:sldId id="334" r:id="rId22"/>
    <p:sldId id="366" r:id="rId23"/>
    <p:sldId id="364" r:id="rId24"/>
    <p:sldId id="356" r:id="rId25"/>
    <p:sldId id="343" r:id="rId2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5226" autoAdjust="0"/>
  </p:normalViewPr>
  <p:slideViewPr>
    <p:cSldViewPr snapToGrid="0">
      <p:cViewPr varScale="1">
        <p:scale>
          <a:sx n="59" d="100"/>
          <a:sy n="59" d="100"/>
        </p:scale>
        <p:origin x="9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A15AE-E040-4F31-96C6-FD066D034FFB}" type="datetime1">
              <a:rPr lang="en-GB" smtClean="0"/>
              <a:pPr/>
              <a:t>21/10/2024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58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970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635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009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251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94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662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91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824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07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90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860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30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5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781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203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237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481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69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F88F5F63-8808-4375-85CE-D0FAFA3BBE65}" type="datetime3">
              <a:rPr lang="en-GB" noProof="0" smtClean="0">
                <a:latin typeface="+mn-lt"/>
              </a:rPr>
              <a:t>21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6D17C7AE-DC41-4D6E-8CE7-A0296D62536F}" type="datetime3">
              <a:rPr lang="en-GB" noProof="0" smtClean="0">
                <a:latin typeface="+mn-lt"/>
              </a:rPr>
              <a:t>21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0971D3F5-C297-4F98-9679-48877DEF0EC7}" type="datetime3">
              <a:rPr lang="en-GB" noProof="0" smtClean="0">
                <a:latin typeface="+mn-lt"/>
              </a:rPr>
              <a:t>21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C02CDA83-4160-4EEB-AD7D-1C57C21837F3}" type="datetime3">
              <a:rPr lang="en-GB" noProof="0" smtClean="0">
                <a:latin typeface="+mn-lt"/>
              </a:rPr>
              <a:t>21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94200668-9301-4F8B-89F3-A4E2AEA80049}" type="datetime3">
              <a:rPr lang="en-GB" noProof="0" smtClean="0">
                <a:latin typeface="+mn-lt"/>
              </a:rPr>
              <a:t>21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029ECAD1-3047-43DC-81B7-231597E81F19}" type="datetime3">
              <a:rPr lang="en-GB" noProof="0" smtClean="0">
                <a:latin typeface="+mn-lt"/>
              </a:rPr>
              <a:t>21 October, 2024</a:t>
            </a:fld>
            <a:endParaRPr lang="en-GB" noProof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1E6A16EE-7FBD-4E62-A186-69A1E1C8758D}" type="datetime3">
              <a:rPr lang="en-GB" noProof="0" smtClean="0">
                <a:latin typeface="+mn-lt"/>
              </a:rPr>
              <a:t>21 October, 2024</a:t>
            </a:fld>
            <a:endParaRPr lang="en-GB" noProof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0000" b="1" noProof="0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D21FA074-9295-430E-9633-F682F8C96958}" type="datetime3">
              <a:rPr lang="en-GB" noProof="0" smtClean="0">
                <a:latin typeface="+mn-lt"/>
              </a:rPr>
              <a:t>21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D33AD83D-9671-4762-AF03-9C719A9CD695}" type="datetime3">
              <a:rPr lang="en-GB" noProof="0" smtClean="0">
                <a:latin typeface="+mn-lt"/>
              </a:rPr>
              <a:t>21 October, 2024</a:t>
            </a:fld>
            <a:endParaRPr lang="en-GB" noProof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8AC5E797-DDC7-4716-ABC9-2C172A510C23}" type="datetime3">
              <a:rPr lang="en-GB" noProof="0" smtClean="0">
                <a:latin typeface="+mn-lt"/>
              </a:rPr>
              <a:t>21 October, 2024</a:t>
            </a:fld>
            <a:endParaRPr lang="en-GB" noProof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en-GB" sz="4400" dirty="0"/>
              <a:t>Superstore Sales</a:t>
            </a:r>
            <a:r>
              <a:rPr lang="en-GB" dirty="0"/>
              <a:t> </a:t>
            </a:r>
            <a:r>
              <a:rPr lang="en-GB" sz="4800" dirty="0"/>
              <a:t>Performance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en-GB" dirty="0">
                <a:latin typeface="+mj-lt"/>
              </a:rPr>
              <a:t>DEPI</a:t>
            </a:r>
            <a:endParaRPr lang="en-GB" dirty="0"/>
          </a:p>
          <a:p>
            <a:pPr rtl="0"/>
            <a:r>
              <a:rPr lang="en-GB" dirty="0"/>
              <a:t>Group 1</a:t>
            </a:r>
          </a:p>
          <a:p>
            <a:pPr rtl="0"/>
            <a:r>
              <a:rPr lang="en-GB" dirty="0"/>
              <a:t>October 22, 2024</a:t>
            </a:r>
          </a:p>
          <a:p>
            <a:pPr rtl="0"/>
            <a:endParaRPr lang="en-GB" dirty="0"/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201CFAA-0422-BD97-7817-FF38CC233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243" y="182404"/>
            <a:ext cx="1188000" cy="10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10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06A4999E-402A-1589-01BC-254474A98E7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80.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000" y="410392"/>
            <a:ext cx="10080000" cy="563540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83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Key Insights </a:t>
            </a:r>
            <a:br>
              <a:rPr lang="en-GB" sz="4000" dirty="0"/>
            </a:br>
            <a:r>
              <a:rPr lang="en-GB" sz="4000" dirty="0"/>
              <a:t>&amp; Visualizations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11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BDA700-4B9F-54DD-5265-9A6EEF133492}"/>
              </a:ext>
            </a:extLst>
          </p:cNvPr>
          <p:cNvSpPr txBox="1"/>
          <p:nvPr/>
        </p:nvSpPr>
        <p:spPr>
          <a:xfrm>
            <a:off x="964020" y="2122713"/>
            <a:ext cx="51239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KPIs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Total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Total Orders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Average Order Value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1231DD-4756-D427-2321-020A9B83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>
            <a:off x="5027204" y="31330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378779-313C-AC7D-752E-079810F990C0}"/>
              </a:ext>
            </a:extLst>
          </p:cNvPr>
          <p:cNvSpPr txBox="1"/>
          <p:nvPr/>
        </p:nvSpPr>
        <p:spPr>
          <a:xfrm>
            <a:off x="6575829" y="2122712"/>
            <a:ext cx="51239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Sales Trend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Shows yearly sales trends with notable growth in the last two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Significant sales growth from </a:t>
            </a:r>
            <a:r>
              <a:rPr lang="en-GB" b="1" i="1" dirty="0">
                <a:solidFill>
                  <a:schemeClr val="bg1"/>
                </a:solidFill>
              </a:rPr>
              <a:t>$459K </a:t>
            </a:r>
            <a:r>
              <a:rPr lang="en-GB" dirty="0">
                <a:solidFill>
                  <a:schemeClr val="bg1"/>
                </a:solidFill>
              </a:rPr>
              <a:t>in 2016 to </a:t>
            </a:r>
            <a:r>
              <a:rPr lang="en-GB" b="1" i="1" dirty="0">
                <a:solidFill>
                  <a:schemeClr val="bg1"/>
                </a:solidFill>
              </a:rPr>
              <a:t>$600K </a:t>
            </a:r>
            <a:r>
              <a:rPr lang="en-GB" dirty="0">
                <a:solidFill>
                  <a:schemeClr val="bg1"/>
                </a:solidFill>
              </a:rPr>
              <a:t>in 2017, reaching </a:t>
            </a:r>
            <a:r>
              <a:rPr lang="en-GB" b="1" i="1" dirty="0">
                <a:solidFill>
                  <a:schemeClr val="bg1"/>
                </a:solidFill>
              </a:rPr>
              <a:t>$722K </a:t>
            </a:r>
            <a:r>
              <a:rPr lang="en-GB" dirty="0">
                <a:solidFill>
                  <a:schemeClr val="bg1"/>
                </a:solidFill>
              </a:rPr>
              <a:t>in 2018.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144C0A0-B5B5-6545-2E44-B5C077FD2D6D}"/>
              </a:ext>
            </a:extLst>
          </p:cNvPr>
          <p:cNvSpPr txBox="1">
            <a:spLocks/>
          </p:cNvSpPr>
          <p:nvPr/>
        </p:nvSpPr>
        <p:spPr>
          <a:xfrm>
            <a:off x="4111898" y="1500887"/>
            <a:ext cx="3768269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sz="400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89C0273F-696F-7003-FAE8-1803734C70CC}"/>
              </a:ext>
            </a:extLst>
          </p:cNvPr>
          <p:cNvSpPr txBox="1">
            <a:spLocks/>
          </p:cNvSpPr>
          <p:nvPr/>
        </p:nvSpPr>
        <p:spPr>
          <a:xfrm>
            <a:off x="961121" y="1502072"/>
            <a:ext cx="3150777" cy="345592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000" dirty="0">
                <a:solidFill>
                  <a:schemeClr val="tx2"/>
                </a:solidFill>
              </a:rPr>
              <a:t>Sales Insights &amp; Trends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3A3A5-066E-714E-6BF2-8DEA0C4A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62" y="3628866"/>
            <a:ext cx="2304000" cy="83620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C29685-F83F-6B3E-DFEF-454C4CDE5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485" y="3648551"/>
            <a:ext cx="2304000" cy="8369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A9BB37-796C-8A56-358A-CDB4A81DB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018" y="4685393"/>
            <a:ext cx="2304000" cy="80951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35D60B-DFF4-042E-F427-783ED075D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523" y="3635829"/>
            <a:ext cx="5760000" cy="237939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84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Key Insights </a:t>
            </a:r>
            <a:br>
              <a:rPr lang="en-GB" sz="4000" dirty="0"/>
            </a:br>
            <a:r>
              <a:rPr lang="en-GB" sz="4000" dirty="0"/>
              <a:t>&amp; Visualizations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12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BDA700-4B9F-54DD-5265-9A6EEF133492}"/>
              </a:ext>
            </a:extLst>
          </p:cNvPr>
          <p:cNvSpPr txBox="1"/>
          <p:nvPr/>
        </p:nvSpPr>
        <p:spPr>
          <a:xfrm>
            <a:off x="964020" y="2122713"/>
            <a:ext cx="5120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Technology Product Sales</a:t>
            </a:r>
          </a:p>
          <a:p>
            <a:r>
              <a:rPr lang="en-GB" dirty="0">
                <a:solidFill>
                  <a:schemeClr val="bg1"/>
                </a:solidFill>
              </a:rPr>
              <a:t>Phones are the highest-selling subcategory in Technology with </a:t>
            </a:r>
            <a:r>
              <a:rPr lang="en-GB" b="1" i="1" dirty="0">
                <a:solidFill>
                  <a:schemeClr val="bg1"/>
                </a:solidFill>
              </a:rPr>
              <a:t>$327.8K </a:t>
            </a:r>
            <a:r>
              <a:rPr lang="en-GB" dirty="0">
                <a:solidFill>
                  <a:schemeClr val="bg1"/>
                </a:solidFill>
              </a:rPr>
              <a:t>From total </a:t>
            </a:r>
            <a:r>
              <a:rPr lang="en-GB" b="1" i="1" dirty="0">
                <a:solidFill>
                  <a:schemeClr val="bg1"/>
                </a:solidFill>
              </a:rPr>
              <a:t>$827.5K</a:t>
            </a:r>
            <a:r>
              <a:rPr lang="en-GB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438DFF-5745-126F-320E-2DEB6C236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>
            <a:off x="5027204" y="31330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0CE378D1-0389-9809-8D47-A98ADFA29E59}"/>
              </a:ext>
            </a:extLst>
          </p:cNvPr>
          <p:cNvSpPr txBox="1">
            <a:spLocks/>
          </p:cNvSpPr>
          <p:nvPr/>
        </p:nvSpPr>
        <p:spPr>
          <a:xfrm>
            <a:off x="961121" y="1502072"/>
            <a:ext cx="3150777" cy="345592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000" dirty="0">
                <a:solidFill>
                  <a:schemeClr val="tx2"/>
                </a:solidFill>
              </a:rPr>
              <a:t>Sales Insights &amp; Trends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32BCF-2D02-2FA0-21F2-52C84B050D7F}"/>
              </a:ext>
            </a:extLst>
          </p:cNvPr>
          <p:cNvSpPr txBox="1"/>
          <p:nvPr/>
        </p:nvSpPr>
        <p:spPr>
          <a:xfrm>
            <a:off x="6575829" y="2122712"/>
            <a:ext cx="51239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Sales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Sales distribution across states highlights key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California leading with </a:t>
            </a:r>
            <a:r>
              <a:rPr lang="en-GB" b="1" i="1" dirty="0">
                <a:solidFill>
                  <a:schemeClr val="bg1"/>
                </a:solidFill>
              </a:rPr>
              <a:t>$446.4K</a:t>
            </a:r>
            <a:r>
              <a:rPr lang="en-GB" dirty="0">
                <a:solidFill>
                  <a:schemeClr val="bg1"/>
                </a:solidFill>
              </a:rPr>
              <a:t>, followed by New York with </a:t>
            </a:r>
            <a:r>
              <a:rPr lang="en-GB" b="1" i="1" dirty="0">
                <a:solidFill>
                  <a:schemeClr val="bg1"/>
                </a:solidFill>
              </a:rPr>
              <a:t>$306.3K</a:t>
            </a:r>
            <a:r>
              <a:rPr lang="en-GB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9E958-9D91-10FF-4B80-79967193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35" y="3628911"/>
            <a:ext cx="5835183" cy="244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DF4F0-07E4-CAC8-E58A-141B0EACB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73" y="3628911"/>
            <a:ext cx="5796000" cy="249413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65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Key Insights </a:t>
            </a:r>
            <a:br>
              <a:rPr lang="en-GB" sz="4000" dirty="0"/>
            </a:br>
            <a:r>
              <a:rPr lang="en-GB" sz="4000" dirty="0"/>
              <a:t>&amp; Visualizations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13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2">
            <a:extLst>
              <a:ext uri="{FF2B5EF4-FFF2-40B4-BE49-F238E27FC236}">
                <a16:creationId xmlns:a16="http://schemas.microsoft.com/office/drawing/2014/main" id="{10FB2288-208D-019A-969E-82F2463B8A49}"/>
              </a:ext>
            </a:extLst>
          </p:cNvPr>
          <p:cNvSpPr txBox="1">
            <a:spLocks/>
          </p:cNvSpPr>
          <p:nvPr/>
        </p:nvSpPr>
        <p:spPr>
          <a:xfrm>
            <a:off x="961121" y="1469414"/>
            <a:ext cx="3937450" cy="400110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Customer Insights &amp; Segmentation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FDA5D5-1278-AF49-94D5-463242A2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>
            <a:off x="5027204" y="31330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939CBC-CF47-6905-76BB-C5F124C11464}"/>
              </a:ext>
            </a:extLst>
          </p:cNvPr>
          <p:cNvSpPr txBox="1"/>
          <p:nvPr/>
        </p:nvSpPr>
        <p:spPr>
          <a:xfrm>
            <a:off x="6575828" y="2122712"/>
            <a:ext cx="48880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CA655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Top Customers by Sales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Sean Miller is the top revenue contributor with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$25K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7 out of the top 10 customers belong to the consumer segment.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88DC4-F79C-CC22-18F2-701B924F8957}"/>
              </a:ext>
            </a:extLst>
          </p:cNvPr>
          <p:cNvSpPr txBox="1"/>
          <p:nvPr/>
        </p:nvSpPr>
        <p:spPr>
          <a:xfrm>
            <a:off x="728096" y="2122712"/>
            <a:ext cx="51239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KPIs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Total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Total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Customer Lifetime Value CLV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Top Customer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4E799B-149F-D429-BB43-A58EE7B8B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14" y="4000986"/>
            <a:ext cx="1354839" cy="72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4258CC-8B61-0C1C-DDC9-388BC919E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14" y="4986603"/>
            <a:ext cx="1408351" cy="72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D32CE2-80B7-49B4-6BCF-CEA8667C8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230" y="4027262"/>
            <a:ext cx="1947272" cy="72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BFA4B8-62AE-F082-E078-3FF435487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622" y="4984407"/>
            <a:ext cx="2520000" cy="72219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5EDEF5-86FE-15CC-E076-0CB3DBD1C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479" y="3630817"/>
            <a:ext cx="5760000" cy="269578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95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Key Insights </a:t>
            </a:r>
            <a:br>
              <a:rPr lang="en-GB" sz="4000" dirty="0"/>
            </a:br>
            <a:r>
              <a:rPr lang="en-GB" sz="4000" dirty="0"/>
              <a:t>&amp; Visualizations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14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2">
            <a:extLst>
              <a:ext uri="{FF2B5EF4-FFF2-40B4-BE49-F238E27FC236}">
                <a16:creationId xmlns:a16="http://schemas.microsoft.com/office/drawing/2014/main" id="{10FB2288-208D-019A-969E-82F2463B8A49}"/>
              </a:ext>
            </a:extLst>
          </p:cNvPr>
          <p:cNvSpPr txBox="1">
            <a:spLocks/>
          </p:cNvSpPr>
          <p:nvPr/>
        </p:nvSpPr>
        <p:spPr>
          <a:xfrm>
            <a:off x="961121" y="1469414"/>
            <a:ext cx="3937450" cy="400110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Customer Insights &amp; Segmentation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FDA5D5-1278-AF49-94D5-463242A2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>
            <a:off x="4983660" y="31330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939CBC-CF47-6905-76BB-C5F124C11464}"/>
              </a:ext>
            </a:extLst>
          </p:cNvPr>
          <p:cNvSpPr txBox="1"/>
          <p:nvPr/>
        </p:nvSpPr>
        <p:spPr>
          <a:xfrm>
            <a:off x="6575829" y="2122712"/>
            <a:ext cx="51239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Customer Orders by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Sales distribution across states highlights key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California: </a:t>
            </a:r>
            <a:r>
              <a:rPr lang="en-GB" b="1" i="1" dirty="0">
                <a:solidFill>
                  <a:schemeClr val="bg1"/>
                </a:solidFill>
              </a:rPr>
              <a:t>1,946</a:t>
            </a:r>
            <a:r>
              <a:rPr lang="en-GB" dirty="0">
                <a:solidFill>
                  <a:schemeClr val="bg1"/>
                </a:solidFill>
              </a:rPr>
              <a:t>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New York: </a:t>
            </a:r>
            <a:r>
              <a:rPr lang="en-GB" b="1" i="1" dirty="0">
                <a:solidFill>
                  <a:schemeClr val="bg1"/>
                </a:solidFill>
              </a:rPr>
              <a:t>1,097</a:t>
            </a:r>
            <a:r>
              <a:rPr lang="en-GB" dirty="0">
                <a:solidFill>
                  <a:schemeClr val="bg1"/>
                </a:solidFill>
              </a:rPr>
              <a:t> orders.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88DC4-F79C-CC22-18F2-701B924F8957}"/>
              </a:ext>
            </a:extLst>
          </p:cNvPr>
          <p:cNvSpPr txBox="1"/>
          <p:nvPr/>
        </p:nvSpPr>
        <p:spPr>
          <a:xfrm>
            <a:off x="728096" y="2122712"/>
            <a:ext cx="5123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Orders per Customer by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Consumers place the most orders with </a:t>
            </a:r>
            <a:r>
              <a:rPr lang="en-GB" b="1" i="1" dirty="0">
                <a:solidFill>
                  <a:schemeClr val="bg1"/>
                </a:solidFill>
              </a:rPr>
              <a:t>5101</a:t>
            </a:r>
            <a:r>
              <a:rPr lang="en-GB" dirty="0">
                <a:solidFill>
                  <a:schemeClr val="bg1"/>
                </a:solidFill>
              </a:rPr>
              <a:t> Orders.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5F4AD9-4E91-57B6-587C-279A124507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15" t="8576" r="16797" b="9319"/>
          <a:stretch/>
        </p:blipFill>
        <p:spPr>
          <a:xfrm>
            <a:off x="961121" y="3570518"/>
            <a:ext cx="4406782" cy="27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B16899-9D1A-5D40-3978-EB96CBDB1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16" y="3634778"/>
            <a:ext cx="5479506" cy="2664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00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Key Insights </a:t>
            </a:r>
            <a:br>
              <a:rPr lang="en-GB" sz="4000" dirty="0"/>
            </a:br>
            <a:r>
              <a:rPr lang="en-GB" sz="4000" dirty="0"/>
              <a:t>&amp; Visualizations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2">
            <a:extLst>
              <a:ext uri="{FF2B5EF4-FFF2-40B4-BE49-F238E27FC236}">
                <a16:creationId xmlns:a16="http://schemas.microsoft.com/office/drawing/2014/main" id="{10FB2288-208D-019A-969E-82F2463B8A49}"/>
              </a:ext>
            </a:extLst>
          </p:cNvPr>
          <p:cNvSpPr txBox="1">
            <a:spLocks/>
          </p:cNvSpPr>
          <p:nvPr/>
        </p:nvSpPr>
        <p:spPr>
          <a:xfrm>
            <a:off x="961121" y="1469414"/>
            <a:ext cx="3937450" cy="400110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Shipping &amp; Operational Efficiency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FDA5D5-1278-AF49-94D5-463242A2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>
            <a:off x="5027204" y="31330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939CBC-CF47-6905-76BB-C5F124C11464}"/>
              </a:ext>
            </a:extLst>
          </p:cNvPr>
          <p:cNvSpPr txBox="1"/>
          <p:nvPr/>
        </p:nvSpPr>
        <p:spPr>
          <a:xfrm>
            <a:off x="6575829" y="2122712"/>
            <a:ext cx="512399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Average Delivery Time by Shipping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Standard Class has the longest average shipping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Standard Class: Average delivery time of </a:t>
            </a:r>
            <a:r>
              <a:rPr lang="en-GB" b="1" i="1" dirty="0">
                <a:solidFill>
                  <a:schemeClr val="bg1"/>
                </a:solidFill>
              </a:rPr>
              <a:t>5.01</a:t>
            </a:r>
            <a:r>
              <a:rPr lang="en-GB" dirty="0">
                <a:solidFill>
                  <a:schemeClr val="bg1"/>
                </a:solidFill>
              </a:rPr>
              <a:t>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Same-Day Delivery: Fastest with only </a:t>
            </a:r>
            <a:r>
              <a:rPr lang="en-GB" b="1" i="1" dirty="0">
                <a:solidFill>
                  <a:schemeClr val="bg1"/>
                </a:solidFill>
              </a:rPr>
              <a:t>0.04</a:t>
            </a:r>
            <a:r>
              <a:rPr lang="en-GB" dirty="0">
                <a:solidFill>
                  <a:schemeClr val="bg1"/>
                </a:solidFill>
              </a:rPr>
              <a:t> days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88DC4-F79C-CC22-18F2-701B924F8957}"/>
              </a:ext>
            </a:extLst>
          </p:cNvPr>
          <p:cNvSpPr txBox="1"/>
          <p:nvPr/>
        </p:nvSpPr>
        <p:spPr>
          <a:xfrm>
            <a:off x="728096" y="2122712"/>
            <a:ext cx="51239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KPIs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Total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Cities 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Average Shipping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Popular Ship Mode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78993D-E480-5AE5-CB59-22AAFFD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42" y="4226618"/>
            <a:ext cx="2160000" cy="7339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A0E315-E70B-5266-6BBC-377F2077A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96" y="5217076"/>
            <a:ext cx="2160000" cy="76186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62EEEE-E487-1244-37A1-440F1FD55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94" y="4169904"/>
            <a:ext cx="2123232" cy="792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2DFC6-1862-E7C6-0E6A-A29DA353E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868" y="5226865"/>
            <a:ext cx="2234226" cy="72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27BD88-A86E-7CD9-675A-FB2DBD3FF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827" y="3924162"/>
            <a:ext cx="5400000" cy="253188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966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Key Insights </a:t>
            </a:r>
            <a:br>
              <a:rPr lang="en-GB" sz="4000" dirty="0"/>
            </a:br>
            <a:r>
              <a:rPr lang="en-GB" sz="4000" dirty="0"/>
              <a:t>&amp; Visualizations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2">
            <a:extLst>
              <a:ext uri="{FF2B5EF4-FFF2-40B4-BE49-F238E27FC236}">
                <a16:creationId xmlns:a16="http://schemas.microsoft.com/office/drawing/2014/main" id="{10FB2288-208D-019A-969E-82F2463B8A49}"/>
              </a:ext>
            </a:extLst>
          </p:cNvPr>
          <p:cNvSpPr txBox="1">
            <a:spLocks/>
          </p:cNvSpPr>
          <p:nvPr/>
        </p:nvSpPr>
        <p:spPr>
          <a:xfrm>
            <a:off x="961121" y="1469414"/>
            <a:ext cx="3937450" cy="400110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Shipping &amp; Operational Efficiency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FDA5D5-1278-AF49-94D5-463242A2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>
            <a:off x="5027204" y="31330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939CBC-CF47-6905-76BB-C5F124C11464}"/>
              </a:ext>
            </a:extLst>
          </p:cNvPr>
          <p:cNvSpPr txBox="1"/>
          <p:nvPr/>
        </p:nvSpPr>
        <p:spPr>
          <a:xfrm>
            <a:off x="6575829" y="2122712"/>
            <a:ext cx="51239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Regional Delivery Time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Central Region: Highest average delivery time at </a:t>
            </a:r>
            <a:r>
              <a:rPr lang="en-GB" b="1" i="1" dirty="0">
                <a:solidFill>
                  <a:schemeClr val="bg1"/>
                </a:solidFill>
              </a:rPr>
              <a:t>4.07</a:t>
            </a:r>
            <a:r>
              <a:rPr lang="en-GB" dirty="0">
                <a:solidFill>
                  <a:schemeClr val="bg1"/>
                </a:solidFill>
              </a:rPr>
              <a:t>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East Region: Lowest average delivery time at </a:t>
            </a:r>
            <a:r>
              <a:rPr lang="en-GB" b="1" i="1" dirty="0">
                <a:solidFill>
                  <a:schemeClr val="bg1"/>
                </a:solidFill>
              </a:rPr>
              <a:t>3.91</a:t>
            </a:r>
            <a:r>
              <a:rPr lang="en-GB" dirty="0">
                <a:solidFill>
                  <a:schemeClr val="bg1"/>
                </a:solidFill>
              </a:rPr>
              <a:t> days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88DC4-F79C-CC22-18F2-701B924F8957}"/>
              </a:ext>
            </a:extLst>
          </p:cNvPr>
          <p:cNvSpPr txBox="1"/>
          <p:nvPr/>
        </p:nvSpPr>
        <p:spPr>
          <a:xfrm>
            <a:off x="728096" y="2122712"/>
            <a:ext cx="51239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2"/>
                </a:solidFill>
              </a:rPr>
              <a:t>Shipment Distribution by Delivery Method </a:t>
            </a:r>
            <a:r>
              <a:rPr lang="en-GB" dirty="0">
                <a:solidFill>
                  <a:schemeClr val="bg1"/>
                </a:solidFill>
              </a:rPr>
              <a:t>Standard Class: Used for </a:t>
            </a:r>
            <a:r>
              <a:rPr lang="en-GB" b="1" i="1" dirty="0">
                <a:solidFill>
                  <a:schemeClr val="bg1"/>
                </a:solidFill>
              </a:rPr>
              <a:t>60%</a:t>
            </a:r>
            <a:r>
              <a:rPr lang="en-GB" dirty="0">
                <a:solidFill>
                  <a:schemeClr val="bg1"/>
                </a:solidFill>
              </a:rPr>
              <a:t> of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Same-Day Delivery: Only used for </a:t>
            </a:r>
            <a:r>
              <a:rPr lang="en-GB" b="1" i="1" dirty="0">
                <a:solidFill>
                  <a:schemeClr val="bg1"/>
                </a:solidFill>
              </a:rPr>
              <a:t>5%</a:t>
            </a:r>
            <a:r>
              <a:rPr lang="en-GB" dirty="0">
                <a:solidFill>
                  <a:schemeClr val="bg1"/>
                </a:solidFill>
              </a:rPr>
              <a:t> of shipments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B8641-0845-6F41-0A75-2B893824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96" y="3598159"/>
            <a:ext cx="4797047" cy="2664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2E9D99-31B8-1846-1AEA-8A7EFD099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15" y="3598159"/>
            <a:ext cx="5636337" cy="2736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5082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Key Insights </a:t>
            </a:r>
            <a:br>
              <a:rPr lang="en-GB" sz="4000" dirty="0"/>
            </a:br>
            <a:r>
              <a:rPr lang="en-GB" sz="4000" dirty="0"/>
              <a:t>&amp; Visualizations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17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2">
            <a:extLst>
              <a:ext uri="{FF2B5EF4-FFF2-40B4-BE49-F238E27FC236}">
                <a16:creationId xmlns:a16="http://schemas.microsoft.com/office/drawing/2014/main" id="{10FB2288-208D-019A-969E-82F2463B8A49}"/>
              </a:ext>
            </a:extLst>
          </p:cNvPr>
          <p:cNvSpPr txBox="1">
            <a:spLocks/>
          </p:cNvSpPr>
          <p:nvPr/>
        </p:nvSpPr>
        <p:spPr>
          <a:xfrm>
            <a:off x="961121" y="1469414"/>
            <a:ext cx="3937450" cy="400110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>
                <a:solidFill>
                  <a:schemeClr val="tx2"/>
                </a:solidFill>
              </a:rPr>
              <a:t>Q&amp;A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88DC4-F79C-CC22-18F2-701B924F8957}"/>
              </a:ext>
            </a:extLst>
          </p:cNvPr>
          <p:cNvSpPr txBox="1"/>
          <p:nvPr/>
        </p:nvSpPr>
        <p:spPr>
          <a:xfrm>
            <a:off x="728096" y="2122712"/>
            <a:ext cx="11082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The Q&amp;A page allows users to interact with the data by asking questions, and the system provides immediate visual answers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7EEB13-E412-CF1D-8971-5D434E765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50" y="2566881"/>
            <a:ext cx="6876000" cy="402905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90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 Project Outcomes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3943" y="4014763"/>
            <a:ext cx="4096491" cy="0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 Project Outcomes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19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D1F213-9589-58AC-81BA-6001848CA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71CDF7E-FFF2-EF28-9CFD-FD619EA08F87}"/>
              </a:ext>
            </a:extLst>
          </p:cNvPr>
          <p:cNvSpPr txBox="1"/>
          <p:nvPr/>
        </p:nvSpPr>
        <p:spPr>
          <a:xfrm>
            <a:off x="728096" y="2122712"/>
            <a:ext cx="105930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Improved Business Focus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000" dirty="0">
                <a:solidFill>
                  <a:schemeClr val="bg1"/>
                </a:solidFill>
              </a:rPr>
              <a:t>Insights from the sales, customer, and shipping analyses reveal where the company excels and areas for improvement. Targeting high-potential product categories, optimizing logistics, and enhancing customer retention strategies can significantly drive future growth.</a:t>
            </a:r>
          </a:p>
          <a:p>
            <a:r>
              <a:rPr lang="en-GB" sz="2400" b="1" dirty="0">
                <a:solidFill>
                  <a:schemeClr val="tx2"/>
                </a:solidFill>
              </a:rPr>
              <a:t>Data-Driven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 The dashboard equips decision-makers with actionable insights, enabling more informed strategies for sales, marketing, and operational efficiency.</a:t>
            </a:r>
          </a:p>
          <a:p>
            <a:r>
              <a:rPr lang="en-GB" sz="2400" b="1" dirty="0">
                <a:solidFill>
                  <a:schemeClr val="tx2"/>
                </a:solidFill>
              </a:rPr>
              <a:t>Enhanced Customer Satisfaction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By focusing on improving shipping times and customer retention, the company can boost customer satisfaction, leading to higher sales and long-term loyalty.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91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rtlCol="0"/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rtlCol="0"/>
          <a:lstStyle/>
          <a:p>
            <a:pPr rtl="0"/>
            <a:r>
              <a:rPr lang="en-GB" dirty="0"/>
              <a:t>01. 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rtlCol="0"/>
          <a:lstStyle/>
          <a:p>
            <a:pPr rtl="0"/>
            <a:r>
              <a:rPr lang="en-GB" dirty="0"/>
              <a:t>Analyse superstore sales data to identify trends and insights.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rtlCol="0"/>
          <a:lstStyle/>
          <a:p>
            <a:pPr rtl="0"/>
            <a:r>
              <a:rPr lang="en-GB" dirty="0"/>
              <a:t>02. Data Exploration &amp; Preparation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rtlCol="0"/>
          <a:lstStyle/>
          <a:p>
            <a:pPr rtl="0"/>
            <a:r>
              <a:rPr lang="en-GB" dirty="0"/>
              <a:t>Collect and clean a comprehensive dataset of superstore sales, focusing on standardizing product categories and addressing missing values.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rtlCol="0"/>
          <a:lstStyle/>
          <a:p>
            <a:pPr rtl="0"/>
            <a:r>
              <a:rPr lang="en-GB" dirty="0"/>
              <a:t>03. Data Model &amp; Dashboard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rtlCol="0"/>
          <a:lstStyle/>
          <a:p>
            <a:pPr rtl="0"/>
            <a:r>
              <a:rPr lang="en-GB" dirty="0"/>
              <a:t>Develop a user-friendly data model and dashboard, emphasizing clear visualizations for effective data exploration.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rtlCol="0"/>
          <a:lstStyle/>
          <a:p>
            <a:pPr rtl="0"/>
            <a:r>
              <a:rPr lang="en-GB" dirty="0"/>
              <a:t>04. Key Insights &amp; Visualizations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8"/>
            <a:ext cx="2128157" cy="1200922"/>
          </a:xfrm>
        </p:spPr>
        <p:txBody>
          <a:bodyPr rtlCol="0"/>
          <a:lstStyle/>
          <a:p>
            <a:pPr rtl="0"/>
            <a:r>
              <a:rPr lang="en-GB" dirty="0"/>
              <a:t>Highlight KPIs such as total sales, sales by category, and customer demographics, with visualizations.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rtlCol="0"/>
          <a:lstStyle/>
          <a:p>
            <a:pPr rtl="0"/>
            <a:r>
              <a:rPr lang="en-GB" dirty="0"/>
              <a:t>05. Project Outcomes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rtlCol="0"/>
          <a:lstStyle/>
          <a:p>
            <a:pPr rtl="0"/>
            <a:r>
              <a:rPr lang="en-GB" dirty="0"/>
              <a:t>Focuses on the key achievements and positive impacts of the project.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Summary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Significant Sales Growth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n-GB" dirty="0"/>
              <a:t>Sales increased from </a:t>
            </a:r>
            <a:r>
              <a:rPr lang="en-GB" b="1" dirty="0"/>
              <a:t>$459K to $722K</a:t>
            </a:r>
            <a:r>
              <a:rPr lang="en-GB" dirty="0"/>
              <a:t> over two years, showing strong growth.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n-GB" dirty="0"/>
              <a:t>Top-Selling Products Identified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Technology products, especially </a:t>
            </a:r>
            <a:r>
              <a:rPr lang="en-GB" b="1" dirty="0"/>
              <a:t>Phones ($327.8K)</a:t>
            </a:r>
            <a:r>
              <a:rPr lang="en-GB" dirty="0"/>
              <a:t>, are top performers.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 dirty="0"/>
              <a:t>High Customer Lifetime Value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 b="1" dirty="0"/>
              <a:t>793 unique customers</a:t>
            </a:r>
            <a:r>
              <a:rPr lang="en-GB" dirty="0"/>
              <a:t> with an average </a:t>
            </a:r>
            <a:r>
              <a:rPr lang="en-GB" b="1" dirty="0"/>
              <a:t>CLV of $2.85K</a:t>
            </a:r>
            <a:r>
              <a:rPr lang="en-GB" dirty="0"/>
              <a:t>.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 dirty="0"/>
              <a:t>Shipping Efficiency Improvement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 b="1" dirty="0"/>
              <a:t>Standard Class takes 5.01 days</a:t>
            </a:r>
            <a:r>
              <a:rPr lang="en-GB" dirty="0"/>
              <a:t>, highlighting the need for faster delivery options.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1B673DD-4FEC-4191-8446-77B89805FF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n-GB" dirty="0"/>
              <a:t>Regional Insights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1E84004F-53E7-47E5-A493-1980475C4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n-GB" dirty="0"/>
              <a:t>The </a:t>
            </a:r>
            <a:r>
              <a:rPr lang="en-GB" b="1" dirty="0"/>
              <a:t>East and West regions</a:t>
            </a:r>
            <a:r>
              <a:rPr lang="en-GB" dirty="0"/>
              <a:t> show the highest CLV, while the </a:t>
            </a:r>
            <a:r>
              <a:rPr lang="en-GB" b="1" dirty="0"/>
              <a:t>Central region</a:t>
            </a:r>
            <a:r>
              <a:rPr lang="en-GB" dirty="0"/>
              <a:t> has the slowest delivery times.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/>
          <a:lstStyle/>
          <a:p>
            <a:pPr rtl="0"/>
            <a:r>
              <a:rPr lang="en-GB" dirty="0"/>
              <a:t>Any Questions?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21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090CC9B3-10E4-FB6F-0FC4-3C7291168B2E}"/>
              </a:ext>
            </a:extLst>
          </p:cNvPr>
          <p:cNvSpPr txBox="1">
            <a:spLocks/>
          </p:cNvSpPr>
          <p:nvPr/>
        </p:nvSpPr>
        <p:spPr>
          <a:xfrm>
            <a:off x="4305300" y="3213123"/>
            <a:ext cx="75322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800" dirty="0"/>
              <a:t>Let’s discuss further!</a:t>
            </a:r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Thank you for your time and attention.</a:t>
            </a:r>
            <a:br>
              <a:rPr lang="en-GB" dirty="0"/>
            </a:br>
            <a:r>
              <a:rPr lang="en-GB" dirty="0"/>
              <a:t>We hope the insights and findings presented will spark valuable discussions.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GB" b="1" dirty="0"/>
              <a:t>DEPI  </a:t>
            </a:r>
          </a:p>
          <a:p>
            <a:pPr rtl="0"/>
            <a:r>
              <a:rPr lang="en-GB" b="1" dirty="0"/>
              <a:t>Group 1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Project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Analyse Superstore sales, customer behaviour, and shipping efficiency to identify key trends and optimize performance.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Explain the significance of analysing sales data for business growth and strategy formulation.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Data Exploration &amp;</a:t>
            </a:r>
            <a:br>
              <a:rPr lang="en-GB" sz="4000" dirty="0"/>
            </a:br>
            <a:r>
              <a:rPr lang="en-GB" sz="4000" dirty="0"/>
              <a:t> Preparation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BDA700-4B9F-54DD-5265-9A6EEF133492}"/>
              </a:ext>
            </a:extLst>
          </p:cNvPr>
          <p:cNvSpPr txBox="1"/>
          <p:nvPr/>
        </p:nvSpPr>
        <p:spPr>
          <a:xfrm>
            <a:off x="964022" y="2122713"/>
            <a:ext cx="5425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Data Collection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dataset contains a single table with transactional data from a superstore.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317771-9BE2-5806-123A-752649E0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67" y="3102520"/>
            <a:ext cx="8291865" cy="3204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203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Data Exploration &amp;</a:t>
            </a:r>
            <a:br>
              <a:rPr lang="en-GB" sz="4000" dirty="0"/>
            </a:br>
            <a:r>
              <a:rPr lang="en-GB" sz="4000" dirty="0"/>
              <a:t> Preparation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BDA700-4B9F-54DD-5265-9A6EEF133492}"/>
              </a:ext>
            </a:extLst>
          </p:cNvPr>
          <p:cNvSpPr txBox="1"/>
          <p:nvPr/>
        </p:nvSpPr>
        <p:spPr>
          <a:xfrm>
            <a:off x="964022" y="2122713"/>
            <a:ext cx="753227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Data Cleaning</a:t>
            </a:r>
          </a:p>
          <a:p>
            <a:r>
              <a:rPr lang="en-GB" b="1" dirty="0">
                <a:solidFill>
                  <a:schemeClr val="bg1"/>
                </a:solidFill>
                <a:cs typeface="Arial" panose="020B0604020202020204" pitchFamily="34" charset="0"/>
              </a:rPr>
              <a:t>a) Handling Missing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cs typeface="Arial" panose="020B0604020202020204" pitchFamily="34" charset="0"/>
              </a:rPr>
              <a:t>Issue: Missing ZIP code for Burlington, Vermont.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cs typeface="Arial" panose="020B0604020202020204" pitchFamily="34" charset="0"/>
              </a:rPr>
              <a:t>Action Taken: Filled in the missing </a:t>
            </a:r>
            <a:r>
              <a:rPr lang="en-GB" i="1" dirty="0">
                <a:solidFill>
                  <a:schemeClr val="bg1"/>
                </a:solidFill>
                <a:cs typeface="Arial" panose="020B0604020202020204" pitchFamily="34" charset="0"/>
              </a:rPr>
              <a:t>postal code</a:t>
            </a:r>
            <a:r>
              <a:rPr lang="en-GB" dirty="0">
                <a:solidFill>
                  <a:schemeClr val="bg1"/>
                </a:solidFill>
                <a:cs typeface="Arial" panose="020B0604020202020204" pitchFamily="34" charset="0"/>
              </a:rPr>
              <a:t> with </a:t>
            </a:r>
            <a:r>
              <a:rPr lang="en-GB" i="1" dirty="0">
                <a:solidFill>
                  <a:schemeClr val="bg1"/>
                </a:solidFill>
                <a:cs typeface="Arial" panose="020B0604020202020204" pitchFamily="34" charset="0"/>
              </a:rPr>
              <a:t>05401</a:t>
            </a:r>
            <a:r>
              <a:rPr lang="en-GB" dirty="0">
                <a:solidFill>
                  <a:schemeClr val="bg1"/>
                </a:solidFill>
                <a:cs typeface="Arial" panose="020B0604020202020204" pitchFamily="34" charset="0"/>
              </a:rPr>
              <a:t>, the correct ZIP code for Burlington.</a:t>
            </a:r>
          </a:p>
          <a:p>
            <a:r>
              <a:rPr lang="en-GB" b="1" dirty="0">
                <a:solidFill>
                  <a:schemeClr val="bg1"/>
                </a:solidFill>
                <a:cs typeface="Arial" panose="020B0604020202020204" pitchFamily="34" charset="0"/>
              </a:rPr>
              <a:t>b) Data Type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cs typeface="Arial" panose="020B0604020202020204" pitchFamily="34" charset="0"/>
              </a:rPr>
              <a:t>Issue: The </a:t>
            </a:r>
            <a:r>
              <a:rPr lang="en-GB" i="1" dirty="0">
                <a:solidFill>
                  <a:schemeClr val="bg1"/>
                </a:solidFill>
                <a:cs typeface="Arial" panose="020B0604020202020204" pitchFamily="34" charset="0"/>
              </a:rPr>
              <a:t>Order Date </a:t>
            </a:r>
            <a:r>
              <a:rPr lang="en-GB" dirty="0">
                <a:solidFill>
                  <a:schemeClr val="bg1"/>
                </a:solidFill>
                <a:cs typeface="Arial" panose="020B0604020202020204" pitchFamily="34" charset="0"/>
              </a:rPr>
              <a:t>and </a:t>
            </a:r>
            <a:r>
              <a:rPr lang="en-GB" i="1" dirty="0">
                <a:solidFill>
                  <a:schemeClr val="bg1"/>
                </a:solidFill>
                <a:cs typeface="Arial" panose="020B0604020202020204" pitchFamily="34" charset="0"/>
              </a:rPr>
              <a:t>Ship Date </a:t>
            </a:r>
            <a:r>
              <a:rPr lang="en-GB" dirty="0">
                <a:solidFill>
                  <a:schemeClr val="bg1"/>
                </a:solidFill>
                <a:cs typeface="Arial" panose="020B0604020202020204" pitchFamily="34" charset="0"/>
              </a:rPr>
              <a:t>columns were in the wrong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cs typeface="Arial" panose="020B0604020202020204" pitchFamily="34" charset="0"/>
              </a:rPr>
              <a:t>Action Taken: Converted both columns to Date format in Power Query to ensure accurate data-based analysis.</a:t>
            </a:r>
          </a:p>
          <a:p>
            <a:r>
              <a:rPr lang="en-GB" b="1" dirty="0">
                <a:solidFill>
                  <a:schemeClr val="bg1"/>
                </a:solidFill>
                <a:cs typeface="Arial" panose="020B0604020202020204" pitchFamily="34" charset="0"/>
              </a:rPr>
              <a:t>c) Duplicate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cs typeface="Arial" panose="020B0604020202020204" pitchFamily="34" charset="0"/>
              </a:rPr>
              <a:t>Action Taken: Checked for duplicates in all rows and the Row ID column. No duplicates were found.</a:t>
            </a:r>
          </a:p>
          <a:p>
            <a:endParaRPr lang="en-GB" sz="2000" b="1" dirty="0">
              <a:solidFill>
                <a:schemeClr val="tx2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03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Data Exploration &amp;</a:t>
            </a:r>
            <a:br>
              <a:rPr lang="en-GB" sz="4000" dirty="0"/>
            </a:br>
            <a:r>
              <a:rPr lang="en-GB" sz="4000" dirty="0"/>
              <a:t> Preparation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6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BDA700-4B9F-54DD-5265-9A6EEF133492}"/>
              </a:ext>
            </a:extLst>
          </p:cNvPr>
          <p:cNvSpPr txBox="1"/>
          <p:nvPr/>
        </p:nvSpPr>
        <p:spPr>
          <a:xfrm>
            <a:off x="964022" y="2122713"/>
            <a:ext cx="77010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Data Cleaning</a:t>
            </a:r>
          </a:p>
          <a:p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d) Cleaning the Product Name Column</a:t>
            </a:r>
          </a:p>
          <a:p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Issue</a:t>
            </a: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Product names contained unnecessary details (e.g., sizes, numbers).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Actions</a:t>
            </a: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: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Split the Product Name column to remove extra descriptions and clean numbers from both the start and end using M-code.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1E1EA27-629E-F0C9-BBA4-C9E6202C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0" y="4279571"/>
            <a:ext cx="5185056" cy="154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85BF24A8-91DB-4681-DF89-1AB7A3908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07" y="4283012"/>
            <a:ext cx="4824000" cy="154455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40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Data Exploration &amp;</a:t>
            </a:r>
            <a:br>
              <a:rPr lang="en-GB" sz="4000" dirty="0"/>
            </a:br>
            <a:r>
              <a:rPr lang="en-GB" sz="4000" dirty="0"/>
              <a:t> Preparation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D284-375A-99E5-8D33-4ADD87A3DFB4}"/>
              </a:ext>
            </a:extLst>
          </p:cNvPr>
          <p:cNvSpPr txBox="1"/>
          <p:nvPr/>
        </p:nvSpPr>
        <p:spPr>
          <a:xfrm>
            <a:off x="964022" y="2122713"/>
            <a:ext cx="77010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Data Cleaning</a:t>
            </a:r>
          </a:p>
          <a:p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e) New Columns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Shipping Time</a:t>
            </a: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Calculated by subtracting Order Date from Ship Date to track delivery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Product Brand</a:t>
            </a: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Extracted the first word from the cleaned Product Name to identify the brand.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98E2E-6109-DA2C-DC41-B6E5E334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622" y="4196801"/>
            <a:ext cx="5060075" cy="34380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37DFB-74A0-756F-2440-A61B5536F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622" y="4948117"/>
            <a:ext cx="5056114" cy="34380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18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Data Model &amp; </a:t>
            </a:r>
            <a:br>
              <a:rPr lang="en-GB" sz="4000" dirty="0"/>
            </a:br>
            <a:r>
              <a:rPr lang="en-GB" sz="4000" dirty="0"/>
              <a:t>Dashboard Design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BDA700-4B9F-54DD-5265-9A6EEF133492}"/>
              </a:ext>
            </a:extLst>
          </p:cNvPr>
          <p:cNvSpPr txBox="1"/>
          <p:nvPr/>
        </p:nvSpPr>
        <p:spPr>
          <a:xfrm>
            <a:off x="964021" y="2079169"/>
            <a:ext cx="77554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Data Structure Overview</a:t>
            </a:r>
          </a:p>
          <a:p>
            <a:r>
              <a:rPr lang="en-GB" b="1" dirty="0">
                <a:solidFill>
                  <a:schemeClr val="bg1"/>
                </a:solidFill>
              </a:rPr>
              <a:t>Single Table Structure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Table Name</a:t>
            </a:r>
            <a:r>
              <a:rPr lang="en-GB" dirty="0">
                <a:solidFill>
                  <a:schemeClr val="bg1"/>
                </a:solidFill>
              </a:rPr>
              <a:t>: Superstore Sales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cs typeface="Arial" panose="020B0604020202020204" pitchFamily="34" charset="0"/>
              </a:rPr>
              <a:t>A flat file model with </a:t>
            </a:r>
            <a:r>
              <a:rPr lang="en-GB" b="1" i="1" dirty="0">
                <a:solidFill>
                  <a:schemeClr val="bg1"/>
                </a:solidFill>
                <a:cs typeface="Arial" panose="020B0604020202020204" pitchFamily="34" charset="0"/>
              </a:rPr>
              <a:t>9,800</a:t>
            </a:r>
            <a:r>
              <a:rPr lang="en-GB" dirty="0">
                <a:solidFill>
                  <a:schemeClr val="bg1"/>
                </a:solidFill>
                <a:cs typeface="Arial" panose="020B0604020202020204" pitchFamily="34" charset="0"/>
              </a:rPr>
              <a:t> records, each row representing a single transaction or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This single-table structure avoids complex joins or relationships, making the data model straightforward.</a:t>
            </a:r>
            <a:endParaRPr lang="en-US" dirty="0">
              <a:solidFill>
                <a:schemeClr val="bg1"/>
              </a:solidFill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CD9001C-5838-DACC-2B4B-CBFE229D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457" y="2563606"/>
            <a:ext cx="3020758" cy="370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97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Data Model &amp; </a:t>
            </a:r>
            <a:br>
              <a:rPr lang="en-GB" sz="4000" dirty="0"/>
            </a:br>
            <a:r>
              <a:rPr lang="en-GB" sz="4000" dirty="0"/>
              <a:t>Dashboard Design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9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Superstore Sales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BDA700-4B9F-54DD-5265-9A6EEF133492}"/>
              </a:ext>
            </a:extLst>
          </p:cNvPr>
          <p:cNvSpPr txBox="1"/>
          <p:nvPr/>
        </p:nvSpPr>
        <p:spPr>
          <a:xfrm>
            <a:off x="964020" y="2122713"/>
            <a:ext cx="97331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Dashboard Design </a:t>
            </a:r>
            <a:r>
              <a:rPr lang="en-US" sz="2000" b="1" dirty="0">
                <a:solidFill>
                  <a:schemeClr val="tx2"/>
                </a:solidFill>
              </a:rPr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report features three dashboards on Sales Insights, Customer Insights, and Shipping Efficiency, along with an Info page and a Q&amp;A page.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User-Friendly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Designed for easy navigation, allowing dynamic exploration through slicers for Order Date, Product Category, and Customer Segment.</a:t>
            </a:r>
          </a:p>
          <a:p>
            <a:r>
              <a:rPr lang="en-GB" sz="2000" b="1" dirty="0">
                <a:solidFill>
                  <a:schemeClr val="tx2"/>
                </a:solidFill>
              </a:rPr>
              <a:t>Key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KPIs: </a:t>
            </a:r>
            <a:r>
              <a:rPr lang="en-GB" dirty="0">
                <a:solidFill>
                  <a:schemeClr val="bg1"/>
                </a:solidFill>
              </a:rPr>
              <a:t>Total Sales and Total Orders are highlighted.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Category Performance: </a:t>
            </a:r>
            <a:r>
              <a:rPr lang="en-GB" dirty="0">
                <a:solidFill>
                  <a:schemeClr val="bg1"/>
                </a:solidFill>
              </a:rPr>
              <a:t>Bar charts show revenue from Furniture, Office Supplies, and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Customer Segmentation: </a:t>
            </a:r>
            <a:r>
              <a:rPr lang="en-GB" dirty="0">
                <a:solidFill>
                  <a:schemeClr val="bg1"/>
                </a:solidFill>
              </a:rPr>
              <a:t>A pie chart illustrates sales by segment.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Shipping Metrics: </a:t>
            </a:r>
            <a:r>
              <a:rPr lang="en-GB" dirty="0">
                <a:solidFill>
                  <a:schemeClr val="bg1"/>
                </a:solidFill>
              </a:rPr>
              <a:t>Visuals compare average shipping times and mode distribution.</a:t>
            </a:r>
          </a:p>
          <a:p>
            <a:r>
              <a:rPr lang="en-GB" sz="2000" b="1" dirty="0">
                <a:solidFill>
                  <a:schemeClr val="tx2"/>
                </a:solidFill>
              </a:rPr>
              <a:t>Tools &amp; 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Built with </a:t>
            </a:r>
            <a:r>
              <a:rPr lang="en-GB" b="1" i="1" dirty="0">
                <a:solidFill>
                  <a:schemeClr val="bg1"/>
                </a:solidFill>
              </a:rPr>
              <a:t>Power BI</a:t>
            </a:r>
            <a:endParaRPr lang="en-US" b="1" i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82738-0E25-C878-A07A-3D44BB13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022" y="197913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48013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1_TF78853419_Win32.potx" id="{4B078287-5F8B-4412-8B56-22BABE512007}" vid="{40D3F4AB-D386-4158-AD50-2BEE84BA26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3272</TotalTime>
  <Words>1187</Words>
  <Application>Microsoft Office PowerPoint</Application>
  <PresentationFormat>Widescreen</PresentationFormat>
  <Paragraphs>200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Franklin Gothic Book</vt:lpstr>
      <vt:lpstr>Franklin Gothic Demi</vt:lpstr>
      <vt:lpstr>Times New Roman</vt:lpstr>
      <vt:lpstr>Wingdings</vt:lpstr>
      <vt:lpstr>Theme1</vt:lpstr>
      <vt:lpstr>Superstore Sales Performance</vt:lpstr>
      <vt:lpstr>Agenda</vt:lpstr>
      <vt:lpstr>Project Overview</vt:lpstr>
      <vt:lpstr>Data Exploration &amp;  Preparation</vt:lpstr>
      <vt:lpstr>Data Exploration &amp;  Preparation</vt:lpstr>
      <vt:lpstr>Data Exploration &amp;  Preparation</vt:lpstr>
      <vt:lpstr>Data Exploration &amp;  Preparation</vt:lpstr>
      <vt:lpstr>Data Model &amp;  Dashboard Design</vt:lpstr>
      <vt:lpstr>Data Model &amp;  Dashboard Design</vt:lpstr>
      <vt:lpstr>PowerPoint Presentation</vt:lpstr>
      <vt:lpstr>Key Insights  &amp; Visualizations</vt:lpstr>
      <vt:lpstr>Key Insights  &amp; Visualizations</vt:lpstr>
      <vt:lpstr>Key Insights  &amp; Visualizations</vt:lpstr>
      <vt:lpstr>Key Insights  &amp; Visualizations</vt:lpstr>
      <vt:lpstr>Key Insights  &amp; Visualizations</vt:lpstr>
      <vt:lpstr>Key Insights  &amp; Visualizations</vt:lpstr>
      <vt:lpstr>Key Insights  &amp; Visualizations</vt:lpstr>
      <vt:lpstr>   Project Outcomes</vt:lpstr>
      <vt:lpstr>   Project Outcomes</vt:lpstr>
      <vt:lpstr>Summary</vt:lpstr>
      <vt:lpstr>Any 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Maryam Farouk</dc:creator>
  <cp:lastModifiedBy>Maryam Farouk</cp:lastModifiedBy>
  <cp:revision>25</cp:revision>
  <dcterms:created xsi:type="dcterms:W3CDTF">2024-10-14T15:44:04Z</dcterms:created>
  <dcterms:modified xsi:type="dcterms:W3CDTF">2024-10-20T22:19:15Z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